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7104063" cy="102346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'Ark1'!$A$2:$C$33</cx:f>
        <cx:lvl ptCount="32">
          <cx:pt idx="0">:</cx:pt>
          <cx:pt idx="1">:</cx:pt>
          <cx:pt idx="2">:</cx:pt>
          <cx:pt idx="3">:</cx:pt>
          <cx:pt idx="4">:</cx:pt>
          <cx:pt idx="5">:</cx:pt>
          <cx:pt idx="6">:</cx:pt>
          <cx:pt idx="7">:</cx:pt>
          <cx:pt idx="8">:</cx:pt>
          <cx:pt idx="9">:</cx:pt>
          <cx:pt idx="10">:</cx:pt>
          <cx:pt idx="11">:</cx:pt>
          <cx:pt idx="12">:</cx:pt>
          <cx:pt idx="13">:</cx:pt>
          <cx:pt idx="14">:</cx:pt>
          <cx:pt idx="15">:</cx:pt>
          <cx:pt idx="16">:</cx:pt>
          <cx:pt idx="17">:</cx:pt>
          <cx:pt idx="18">:</cx:pt>
          <cx:pt idx="19">:</cx:pt>
          <cx:pt idx="20">:</cx:pt>
          <cx:pt idx="21">:</cx:pt>
          <cx:pt idx="22">:</cx:pt>
          <cx:pt idx="23">:</cx:pt>
          <cx:pt idx="24">:</cx:pt>
          <cx:pt idx="25">:</cx:pt>
          <cx:pt idx="26">:</cx:pt>
          <cx:pt idx="27">:</cx:pt>
          <cx:pt idx="28">:</cx:pt>
          <cx:pt idx="29">:</cx:pt>
        </cx:lvl>
        <cx:lvl ptCount="32">
          <cx:pt idx="0">Kalenderår slutter - evt. chartererklæring</cx:pt>
          <cx:pt idx="1">:</cx:pt>
          <cx:pt idx="2">Alm. drift</cx:pt>
          <cx:pt idx="3">:</cx:pt>
          <cx:pt idx="4">Budget udarbejdes og godkendes</cx:pt>
          <cx:pt idx="5">Indtast i Højskolebasen 5. okt. </cx:pt>
          <cx:pt idx="6">Vikartilskud 1. okt.</cx:pt>
          <cx:pt idx="7">Skoleudv.puljen 1. okt.</cx:pt>
          <cx:pt idx="8">Folkeoplys.puljen 1. okt.</cx:pt>
          <cx:pt idx="9">Årselevtal til SLKS 1. okt</cx:pt>
          <cx:pt idx="10">Lønregulering 1. okt.</cx:pt>
          <cx:pt idx="11">Tilskud Seniorordn. 1. okt.</cx:pt>
          <cx:pt idx="12">Mangfold.puljen 1. sep. </cx:pt>
          <cx:pt idx="13">Særligt ferietillæg udbetales</cx:pt>
          <cx:pt idx="14">Skoleår slutter - evt. chartererklæring</cx:pt>
          <cx:pt idx="15">:</cx:pt>
          <cx:pt idx="16">Bestyrelsen godkender årsplan senest 1. aug.</cx:pt>
          <cx:pt idx="17">:</cx:pt>
          <cx:pt idx="18">Særligt ferietillæg udbetales</cx:pt>
          <cx:pt idx="19">:</cx:pt>
          <cx:pt idx="20">Regnskab til SLKS 1. maj</cx:pt>
          <cx:pt idx="21">Varsle huslejestigninger 1. maj</cx:pt>
          <cx:pt idx="22">Elevtal til Copy-Dan</cx:pt>
          <cx:pt idx="23">Lønregulering 1. apr.</cx:pt>
          <cx:pt idx="24">:</cx:pt>
          <cx:pt idx="25">Orlov m. fri vikar 1. mar.</cx:pt>
          <cx:pt idx="26">Skoleudv.puljen 1. mar.</cx:pt>
          <cx:pt idx="27">Folkeoplys.puljen 1. mar.</cx:pt>
          <cx:pt idx="28">Medarbejderantal til forsikring/AES</cx:pt>
          <cx:pt idx="29">Fastlæg særlige feriedage</cx:pt>
        </cx:lvl>
        <cx:lvl ptCount="32">
          <cx:pt idx="0">December</cx:pt>
          <cx:pt idx="1">December</cx:pt>
          <cx:pt idx="2">November</cx:pt>
          <cx:pt idx="3">November</cx:pt>
          <cx:pt idx="4">Oktober</cx:pt>
          <cx:pt idx="5">Oktober</cx:pt>
          <cx:pt idx="6">September</cx:pt>
          <cx:pt idx="7">September</cx:pt>
          <cx:pt idx="8">September</cx:pt>
          <cx:pt idx="9">September</cx:pt>
          <cx:pt idx="10">September</cx:pt>
          <cx:pt idx="11">September</cx:pt>
          <cx:pt idx="12">August</cx:pt>
          <cx:pt idx="13">August</cx:pt>
          <cx:pt idx="14">Juli</cx:pt>
          <cx:pt idx="15">Juli</cx:pt>
          <cx:pt idx="16">Juni</cx:pt>
          <cx:pt idx="17">Juni</cx:pt>
          <cx:pt idx="18">Maj</cx:pt>
          <cx:pt idx="19">Maj</cx:pt>
          <cx:pt idx="20">April</cx:pt>
          <cx:pt idx="21">April</cx:pt>
          <cx:pt idx="22">April</cx:pt>
          <cx:pt idx="23">Marts</cx:pt>
          <cx:pt idx="24">Marts</cx:pt>
          <cx:pt idx="25">Februar</cx:pt>
          <cx:pt idx="26">Februar</cx:pt>
          <cx:pt idx="27">Februar</cx:pt>
          <cx:pt idx="28">Januar</cx:pt>
          <cx:pt idx="29">Januar</cx:pt>
        </cx:lvl>
      </cx:strDim>
      <cx:numDim type="size">
        <cx:f>'Ark1'!$D$2:$D$33</cx:f>
        <cx:lvl ptCount="32" formatCode="Standard">
          <cx:pt idx="0">15</cx:pt>
          <cx:pt idx="1">15</cx:pt>
          <cx:pt idx="2">15</cx:pt>
          <cx:pt idx="3">15</cx:pt>
          <cx:pt idx="4">15</cx:pt>
          <cx:pt idx="5">15</cx:pt>
          <cx:pt idx="6">5</cx:pt>
          <cx:pt idx="7">5</cx:pt>
          <cx:pt idx="8">5</cx:pt>
          <cx:pt idx="9">5</cx:pt>
          <cx:pt idx="10">5</cx:pt>
          <cx:pt idx="11">5</cx:pt>
          <cx:pt idx="12">15</cx:pt>
          <cx:pt idx="13">15</cx:pt>
          <cx:pt idx="14">15</cx:pt>
          <cx:pt idx="15">15</cx:pt>
          <cx:pt idx="16">15</cx:pt>
          <cx:pt idx="17">15</cx:pt>
          <cx:pt idx="18">15</cx:pt>
          <cx:pt idx="19">15</cx:pt>
          <cx:pt idx="20">10</cx:pt>
          <cx:pt idx="21">10</cx:pt>
          <cx:pt idx="22">10</cx:pt>
          <cx:pt idx="23">15</cx:pt>
          <cx:pt idx="24">15</cx:pt>
          <cx:pt idx="25">10</cx:pt>
          <cx:pt idx="26">10</cx:pt>
          <cx:pt idx="27">10</cx:pt>
          <cx:pt idx="28">15</cx:pt>
          <cx:pt idx="29">15</cx:pt>
        </cx:lvl>
      </cx:numDim>
    </cx:data>
  </cx:chartData>
  <cx:chart>
    <cx:plotArea>
      <cx:plotAreaRegion>
        <cx:plotSurface>
          <cx:spPr>
            <a:solidFill>
              <a:schemeClr val="bg1"/>
            </a:solidFill>
          </cx:spPr>
        </cx:plotSurface>
        <cx:series layoutId="sunburst" uniqueId="{462B8C77-AE58-4ACF-86D8-CBBD4CCE1AC9}">
          <cx:tx>
            <cx:txData>
              <cx:f>'Ark1'!$D$1</cx:f>
              <cx:v>Serie1</cx:v>
            </cx:txData>
          </cx:tx>
          <cx:spPr>
            <a:solidFill>
              <a:schemeClr val="accent5">
                <a:lumMod val="40000"/>
                <a:lumOff val="60000"/>
              </a:schemeClr>
            </a:solidFill>
          </cx:spPr>
          <cx:dataPt idx="2">
            <cx:spPr>
              <a:solidFill>
                <a:srgbClr val="5B9BD5">
                  <a:lumMod val="20000"/>
                  <a:lumOff val="80000"/>
                </a:srgbClr>
              </a:solidFill>
            </cx:spPr>
          </cx:dataPt>
          <cx:dataPt idx="4">
            <cx:spPr>
              <a:solidFill>
                <a:srgbClr val="5B9BD5">
                  <a:lumMod val="20000"/>
                  <a:lumOff val="80000"/>
                </a:srgbClr>
              </a:solidFill>
            </cx:spPr>
          </cx:dataPt>
          <cx:dataPt idx="7">
            <cx:spPr>
              <a:solidFill>
                <a:srgbClr val="5B9BD5">
                  <a:lumMod val="20000"/>
                  <a:lumOff val="80000"/>
                </a:srgbClr>
              </a:solidFill>
            </cx:spPr>
          </cx:dataPt>
          <cx:dataPt idx="9">
            <cx:spPr>
              <a:solidFill>
                <a:srgbClr val="5B9BD5">
                  <a:lumMod val="20000"/>
                  <a:lumOff val="80000"/>
                </a:srgbClr>
              </a:solidFill>
            </cx:spPr>
          </cx:dataPt>
          <cx:dataPt idx="12">
            <cx:spPr>
              <a:solidFill>
                <a:srgbClr val="5B9BD5">
                  <a:lumMod val="20000"/>
                  <a:lumOff val="80000"/>
                </a:srgbClr>
              </a:solidFill>
            </cx:spPr>
          </cx:dataPt>
          <cx:dataPt idx="14">
            <cx:spPr>
              <a:solidFill>
                <a:srgbClr val="5B9BD5">
                  <a:lumMod val="20000"/>
                  <a:lumOff val="80000"/>
                </a:srgbClr>
              </a:solidFill>
            </cx:spPr>
          </cx:dataPt>
          <cx:dataPt idx="17">
            <cx:spPr>
              <a:solidFill>
                <a:srgbClr val="5B9BD5">
                  <a:lumMod val="20000"/>
                  <a:lumOff val="80000"/>
                </a:srgbClr>
              </a:solidFill>
            </cx:spPr>
          </cx:dataPt>
          <cx:dataPt idx="19">
            <cx:spPr>
              <a:solidFill>
                <a:srgbClr val="5B9BD5">
                  <a:lumMod val="20000"/>
                  <a:lumOff val="80000"/>
                </a:srgbClr>
              </a:solidFill>
            </cx:spPr>
          </cx:dataPt>
          <cx:dataPt idx="21">
            <cx:spPr>
              <a:solidFill>
                <a:srgbClr val="5B9BD5">
                  <a:lumMod val="20000"/>
                  <a:lumOff val="80000"/>
                </a:srgbClr>
              </a:solidFill>
            </cx:spPr>
          </cx:dataPt>
          <cx:dataPt idx="23">
            <cx:spPr>
              <a:solidFill>
                <a:srgbClr val="5B9BD5">
                  <a:lumMod val="20000"/>
                  <a:lumOff val="80000"/>
                </a:srgbClr>
              </a:solidFill>
            </cx:spPr>
          </cx:dataPt>
          <cx:dataPt idx="25">
            <cx:spPr>
              <a:solidFill>
                <a:srgbClr val="5B9BD5">
                  <a:lumMod val="20000"/>
                  <a:lumOff val="80000"/>
                </a:srgbClr>
              </a:solidFill>
            </cx:spPr>
          </cx:dataPt>
          <cx:dataPt idx="27">
            <cx:spPr>
              <a:solidFill>
                <a:srgbClr val="5B9BD5">
                  <a:lumMod val="20000"/>
                  <a:lumOff val="80000"/>
                </a:srgbClr>
              </a:solidFill>
            </cx:spPr>
          </cx:dataPt>
          <cx:dataPt idx="30">
            <cx:spPr>
              <a:solidFill>
                <a:srgbClr val="5B9BD5">
                  <a:lumMod val="20000"/>
                  <a:lumOff val="80000"/>
                </a:srgbClr>
              </a:solidFill>
            </cx:spPr>
          </cx:dataPt>
          <cx:dataPt idx="32">
            <cx:spPr>
              <a:solidFill>
                <a:srgbClr val="5B9BD5">
                  <a:lumMod val="20000"/>
                  <a:lumOff val="80000"/>
                </a:srgbClr>
              </a:solidFill>
            </cx:spPr>
          </cx:dataPt>
          <cx:dataPt idx="35">
            <cx:spPr>
              <a:solidFill>
                <a:srgbClr val="5B9BD5">
                  <a:lumMod val="20000"/>
                  <a:lumOff val="80000"/>
                </a:srgbClr>
              </a:solidFill>
            </cx:spPr>
          </cx:dataPt>
          <cx:dataPt idx="37">
            <cx:spPr>
              <a:solidFill>
                <a:srgbClr val="5B9BD5">
                  <a:lumMod val="20000"/>
                  <a:lumOff val="80000"/>
                </a:srgbClr>
              </a:solidFill>
            </cx:spPr>
          </cx:dataPt>
          <cx:dataPt idx="40">
            <cx:spPr>
              <a:solidFill>
                <a:srgbClr val="5B9BD5">
                  <a:lumMod val="20000"/>
                  <a:lumOff val="80000"/>
                </a:srgbClr>
              </a:solidFill>
            </cx:spPr>
          </cx:dataPt>
          <cx:dataPt idx="42">
            <cx:spPr>
              <a:solidFill>
                <a:srgbClr val="5B9BD5">
                  <a:lumMod val="20000"/>
                  <a:lumOff val="80000"/>
                </a:srgbClr>
              </a:solidFill>
            </cx:spPr>
          </cx:dataPt>
          <cx:dataPt idx="45">
            <cx:spPr>
              <a:solidFill>
                <a:srgbClr val="5B9BD5">
                  <a:lumMod val="20000"/>
                  <a:lumOff val="80000"/>
                </a:srgbClr>
              </a:solidFill>
            </cx:spPr>
          </cx:dataPt>
          <cx:dataPt idx="47">
            <cx:spPr>
              <a:solidFill>
                <a:srgbClr val="5B9BD5">
                  <a:lumMod val="20000"/>
                  <a:lumOff val="80000"/>
                </a:srgbClr>
              </a:solidFill>
            </cx:spPr>
          </cx:dataPt>
          <cx:dataPt idx="50">
            <cx:spPr>
              <a:solidFill>
                <a:srgbClr val="5B9BD5">
                  <a:lumMod val="20000"/>
                  <a:lumOff val="80000"/>
                </a:srgbClr>
              </a:solidFill>
            </cx:spPr>
          </cx:dataPt>
          <cx:dataPt idx="52">
            <cx:spPr>
              <a:solidFill>
                <a:srgbClr val="5B9BD5">
                  <a:lumMod val="20000"/>
                  <a:lumOff val="80000"/>
                </a:srgbClr>
              </a:solidFill>
            </cx:spPr>
          </cx:dataPt>
          <cx:dataPt idx="54">
            <cx:spPr>
              <a:solidFill>
                <a:srgbClr val="5B9BD5">
                  <a:lumMod val="20000"/>
                  <a:lumOff val="80000"/>
                </a:srgbClr>
              </a:solidFill>
            </cx:spPr>
          </cx:dataPt>
          <cx:dataPt idx="57">
            <cx:spPr>
              <a:solidFill>
                <a:srgbClr val="5B9BD5">
                  <a:lumMod val="20000"/>
                  <a:lumOff val="80000"/>
                </a:srgbClr>
              </a:solidFill>
            </cx:spPr>
          </cx:dataPt>
          <cx:dataPt idx="59">
            <cx:spPr>
              <a:solidFill>
                <a:srgbClr val="5B9BD5">
                  <a:lumMod val="20000"/>
                  <a:lumOff val="80000"/>
                </a:srgbClr>
              </a:solidFill>
            </cx:spPr>
          </cx:dataPt>
          <cx:dataPt idx="62">
            <cx:spPr>
              <a:solidFill>
                <a:srgbClr val="5B9BD5">
                  <a:lumMod val="20000"/>
                  <a:lumOff val="80000"/>
                </a:srgbClr>
              </a:solidFill>
            </cx:spPr>
          </cx:dataPt>
          <cx:dataPt idx="64">
            <cx:spPr>
              <a:solidFill>
                <a:srgbClr val="5B9BD5">
                  <a:lumMod val="20000"/>
                  <a:lumOff val="80000"/>
                </a:srgbClr>
              </a:solidFill>
            </cx:spPr>
          </cx:dataPt>
          <cx:dataPt idx="66">
            <cx:spPr>
              <a:solidFill>
                <a:srgbClr val="5B9BD5">
                  <a:lumMod val="20000"/>
                  <a:lumOff val="80000"/>
                </a:srgbClr>
              </a:solidFill>
            </cx:spPr>
          </cx:dataPt>
          <cx:dataPt idx="69">
            <cx:spPr>
              <a:solidFill>
                <a:srgbClr val="5B9BD5">
                  <a:lumMod val="20000"/>
                  <a:lumOff val="80000"/>
                </a:srgbClr>
              </a:solidFill>
            </cx:spPr>
          </cx:dataPt>
          <cx:dataPt idx="71">
            <cx:spPr>
              <a:solidFill>
                <a:srgbClr val="5B9BD5">
                  <a:lumMod val="20000"/>
                  <a:lumOff val="80000"/>
                </a:srgbClr>
              </a:solidFill>
            </cx:spPr>
          </cx:dataPt>
          <cx:dataLabels pos="ctr">
            <cx:txPr>
              <a:bodyPr spcFirstLastPara="1" vertOverflow="ellipsis" horzOverflow="overflow" wrap="square" lIns="38100" tIns="19050" rIns="38100" bIns="19050" anchor="ctr" anchorCtr="1">
                <a:spAutoFit/>
              </a:bodyPr>
              <a:lstStyle/>
              <a:p>
                <a:pPr algn="ctr" rtl="0">
                  <a:defRPr lang="da-DK" sz="800" b="0">
                    <a:solidFill>
                      <a:schemeClr val="tx1"/>
                    </a:solidFill>
                    <a:latin typeface="Palatino Linotype" panose="02040502050505030304" pitchFamily="18" charset="0"/>
                    <a:ea typeface="Palatino Linotype" panose="02040502050505030304" pitchFamily="18" charset="0"/>
                    <a:cs typeface="Palatino Linotype" panose="02040502050505030304" pitchFamily="18" charset="0"/>
                  </a:defRPr>
                </a:pPr>
                <a:endParaRPr lang="da-DK" sz="800" b="0">
                  <a:solidFill>
                    <a:schemeClr val="tx1"/>
                  </a:solidFill>
                  <a:latin typeface="Palatino Linotype" panose="02040502050505030304" pitchFamily="18" charset="0"/>
                </a:endParaRPr>
              </a:p>
            </cx:txPr>
            <cx:visibility seriesName="0" categoryName="1" value="0"/>
            <cx:dataLabel idx="0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800" b="1"/>
                  </a:pPr>
                  <a:r>
                    <a:rPr lang="da-DK" sz="800" b="1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December</a:t>
                  </a:r>
                </a:p>
              </cx:txPr>
              <cx:visibility seriesName="0" categoryName="1" value="0"/>
            </cx:dataLabel>
            <cx:dataLabel idx="1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700" b="0">
                      <a:latin typeface="Palatino Linotype" panose="02040502050505030304" pitchFamily="18" charset="0"/>
                      <a:ea typeface="Palatino Linotype" panose="02040502050505030304" pitchFamily="18" charset="0"/>
                      <a:cs typeface="Palatino Linotype" panose="02040502050505030304" pitchFamily="18" charset="0"/>
                    </a:defRPr>
                  </a:pPr>
                  <a:r>
                    <a:rPr lang="da-DK" sz="700" b="0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Kalenderår slutter - evt. chartererklæring</a:t>
                  </a:r>
                </a:p>
              </cx:txPr>
              <cx:visibility seriesName="0" categoryName="1" value="0"/>
            </cx:dataLabel>
            <cx:dataLabel idx="5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800" b="1"/>
                  </a:pPr>
                  <a:r>
                    <a:rPr lang="da-DK" sz="800" b="1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November</a:t>
                  </a:r>
                </a:p>
              </cx:txPr>
              <cx:visibility seriesName="0" categoryName="1" value="0"/>
            </cx:dataLabel>
            <cx:dataLabel idx="6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700" b="0"/>
                  </a:pPr>
                  <a:r>
                    <a:rPr lang="da-DK" sz="700" b="0"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Alm. drift</a:t>
                  </a:r>
                </a:p>
              </cx:txPr>
              <cx:visibility seriesName="0" categoryName="1" value="0"/>
            </cx:dataLabel>
            <cx:dataLabel idx="10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800" b="1"/>
                  </a:pPr>
                  <a:r>
                    <a:rPr lang="da-DK" sz="800" b="1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Oktober</a:t>
                  </a:r>
                </a:p>
              </cx:txPr>
              <cx:visibility seriesName="0" categoryName="1" value="0"/>
            </cx:dataLabel>
            <cx:dataLabel idx="11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700" b="0"/>
                  </a:pPr>
                  <a:r>
                    <a:rPr lang="da-DK" sz="700" b="0"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Budget udarbejdes og godkendes</a:t>
                  </a:r>
                </a:p>
              </cx:txPr>
              <cx:visibility seriesName="0" categoryName="1" value="0"/>
            </cx:dataLabel>
            <cx:dataLabel idx="13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700"/>
                  </a:pPr>
                  <a:r>
                    <a:rPr lang="da-DK" sz="700" b="0"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Indtast i Højskolebasen 5. okt. </a:t>
                  </a:r>
                </a:p>
              </cx:txPr>
              <cx:visibility seriesName="0" categoryName="1" value="0"/>
            </cx:dataLabel>
            <cx:dataLabel idx="15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800" b="1"/>
                  </a:pPr>
                  <a:r>
                    <a:rPr lang="da-DK" sz="800" b="1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September</a:t>
                  </a:r>
                </a:p>
              </cx:txPr>
              <cx:visibility seriesName="0" categoryName="1" value="0"/>
            </cx:dataLabel>
            <cx:dataLabel idx="16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500" b="0"/>
                  </a:pPr>
                  <a:r>
                    <a:rPr lang="da-DK" sz="500" b="0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Vikartilskud 1. okt.</a:t>
                  </a:r>
                </a:p>
              </cx:txPr>
              <cx:visibility seriesName="0" categoryName="1" value="0"/>
            </cx:dataLabel>
            <cx:dataLabel idx="18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500" b="0"/>
                  </a:pPr>
                  <a:r>
                    <a:rPr lang="da-DK" sz="500" b="0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Skoleudv.puljen 1. okt.</a:t>
                  </a:r>
                </a:p>
              </cx:txPr>
              <cx:visibility seriesName="0" categoryName="1" value="0"/>
            </cx:dataLabel>
            <cx:dataLabel idx="20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500" b="0"/>
                  </a:pPr>
                  <a:r>
                    <a:rPr lang="da-DK" sz="500" b="0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Folkeoplys.puljen 1. okt.</a:t>
                  </a:r>
                </a:p>
              </cx:txPr>
              <cx:visibility seriesName="0" categoryName="1" value="0"/>
            </cx:dataLabel>
            <cx:dataLabel idx="22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500" b="0"/>
                  </a:pPr>
                  <a:r>
                    <a:rPr lang="da-DK" sz="500" b="0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Årselevtal til SLKS 1. okt</a:t>
                  </a:r>
                </a:p>
              </cx:txPr>
              <cx:visibility seriesName="0" categoryName="1" value="0"/>
            </cx:dataLabel>
            <cx:dataLabel idx="24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500"/>
                  </a:pPr>
                  <a:r>
                    <a:rPr lang="da-DK" sz="500" b="0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Lønregulering 1. okt.</a:t>
                  </a:r>
                </a:p>
              </cx:txPr>
              <cx:visibility seriesName="0" categoryName="1" value="0"/>
            </cx:dataLabel>
            <cx:dataLabel idx="26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500"/>
                  </a:pPr>
                  <a:r>
                    <a:rPr lang="da-DK" sz="500" b="0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Tilskud Seniorordn. 1. okt.</a:t>
                  </a:r>
                </a:p>
              </cx:txPr>
              <cx:visibility seriesName="0" categoryName="1" value="0"/>
            </cx:dataLabel>
            <cx:dataLabel idx="28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800" b="1"/>
                  </a:pPr>
                  <a:r>
                    <a:rPr lang="da-DK" sz="800" b="1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August</a:t>
                  </a:r>
                </a:p>
              </cx:txPr>
              <cx:visibility seriesName="0" categoryName="1" value="0"/>
            </cx:dataLabel>
            <cx:dataLabel idx="29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700" b="0"/>
                  </a:pPr>
                  <a:r>
                    <a:rPr lang="da-DK" sz="700" b="0"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Mangfold.puljen 1. sep. </a:t>
                  </a:r>
                </a:p>
              </cx:txPr>
              <cx:visibility seriesName="0" categoryName="1" value="0"/>
            </cx:dataLabel>
            <cx:dataLabel idx="31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700"/>
                  </a:pPr>
                  <a:r>
                    <a:rPr lang="da-DK" sz="700" b="0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Særligt ferietillæg udbetales</a:t>
                  </a:r>
                </a:p>
              </cx:txPr>
              <cx:visibility seriesName="0" categoryName="1" value="0"/>
            </cx:dataLabel>
            <cx:dataLabel idx="33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800" b="1"/>
                  </a:pPr>
                  <a:r>
                    <a:rPr lang="da-DK" sz="800" b="1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Juli</a:t>
                  </a:r>
                </a:p>
              </cx:txPr>
              <cx:visibility seriesName="0" categoryName="1" value="0"/>
            </cx:dataLabel>
            <cx:dataLabel idx="34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700" b="0"/>
                  </a:pPr>
                  <a:r>
                    <a:rPr lang="da-DK" sz="700" b="0"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Skoleår slutter - evt. chartererklæring</a:t>
                  </a:r>
                </a:p>
              </cx:txPr>
              <cx:visibility seriesName="0" categoryName="1" value="0"/>
            </cx:dataLabel>
            <cx:dataLabel idx="38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800" b="1"/>
                  </a:pPr>
                  <a:r>
                    <a:rPr lang="da-DK" sz="800" b="1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Juni</a:t>
                  </a:r>
                </a:p>
              </cx:txPr>
              <cx:visibility seriesName="0" categoryName="1" value="0"/>
            </cx:dataLabel>
            <cx:dataLabel idx="39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700" b="0"/>
                  </a:pPr>
                  <a:r>
                    <a:rPr lang="da-DK" sz="700" b="0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Bestyrelsen godkender årsplan senest 1. aug.</a:t>
                  </a:r>
                </a:p>
              </cx:txPr>
              <cx:visibility seriesName="0" categoryName="1" value="0"/>
            </cx:dataLabel>
            <cx:dataLabel idx="43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800" b="1"/>
                  </a:pPr>
                  <a:r>
                    <a:rPr lang="da-DK" sz="800" b="1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Maj</a:t>
                  </a:r>
                </a:p>
              </cx:txPr>
              <cx:visibility seriesName="0" categoryName="1" value="0"/>
            </cx:dataLabel>
            <cx:dataLabel idx="44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700" b="0"/>
                  </a:pPr>
                  <a:r>
                    <a:rPr lang="da-DK" sz="700" b="0"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Særligt ferietillæg udbetales</a:t>
                  </a:r>
                </a:p>
              </cx:txPr>
              <cx:visibility seriesName="0" categoryName="1" value="0"/>
            </cx:dataLabel>
            <cx:dataLabel idx="48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800" b="1"/>
                  </a:pPr>
                  <a:r>
                    <a:rPr lang="da-DK" sz="800" b="1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April</a:t>
                  </a:r>
                </a:p>
              </cx:txPr>
              <cx:visibility seriesName="0" categoryName="1" value="0"/>
            </cx:dataLabel>
            <cx:dataLabel idx="49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500" b="0"/>
                  </a:pPr>
                  <a:r>
                    <a:rPr lang="da-DK" sz="500" b="0"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Regnskab til SLKS 1. maj</a:t>
                  </a:r>
                </a:p>
              </cx:txPr>
              <cx:visibility seriesName="0" categoryName="1" value="0"/>
            </cx:dataLabel>
            <cx:dataLabel idx="51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500" b="0"/>
                  </a:pPr>
                  <a:r>
                    <a:rPr lang="da-DK" sz="500" b="0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Varsle huslejestigninger 1. maj</a:t>
                  </a:r>
                </a:p>
              </cx:txPr>
              <cx:visibility seriesName="0" categoryName="1" value="0"/>
            </cx:dataLabel>
            <cx:dataLabel idx="53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500"/>
                  </a:pPr>
                  <a:r>
                    <a:rPr lang="da-DK" sz="500" b="0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Elevtal til Copy-Dan</a:t>
                  </a:r>
                </a:p>
              </cx:txPr>
              <cx:visibility seriesName="0" categoryName="1" value="0"/>
            </cx:dataLabel>
            <cx:dataLabel idx="55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800" b="1"/>
                  </a:pPr>
                  <a:r>
                    <a:rPr lang="da-DK" sz="800" b="1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Marts</a:t>
                  </a:r>
                </a:p>
              </cx:txPr>
              <cx:visibility seriesName="0" categoryName="1" value="0"/>
            </cx:dataLabel>
            <cx:dataLabel idx="56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700" b="0"/>
                  </a:pPr>
                  <a:r>
                    <a:rPr lang="da-DK" sz="700" b="0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Lønregulering 1. apr.</a:t>
                  </a:r>
                </a:p>
              </cx:txPr>
              <cx:visibility seriesName="0" categoryName="1" value="0"/>
            </cx:dataLabel>
            <cx:dataLabel idx="60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800" b="1"/>
                  </a:pPr>
                  <a:r>
                    <a:rPr lang="da-DK" sz="800" b="1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Februar</a:t>
                  </a:r>
                </a:p>
              </cx:txPr>
              <cx:visibility seriesName="0" categoryName="1" value="0"/>
            </cx:dataLabel>
            <cx:dataLabel idx="61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500" b="0"/>
                  </a:pPr>
                  <a:r>
                    <a:rPr lang="da-DK" sz="500" b="0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Orlov m. fri vikar 1. mar.</a:t>
                  </a:r>
                </a:p>
              </cx:txPr>
              <cx:visibility seriesName="0" categoryName="1" value="0"/>
            </cx:dataLabel>
            <cx:dataLabel idx="63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500"/>
                  </a:pPr>
                  <a:r>
                    <a:rPr lang="da-DK" sz="500" b="0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Skoleudv.puljen 1. mar.</a:t>
                  </a:r>
                </a:p>
              </cx:txPr>
              <cx:visibility seriesName="0" categoryName="1" value="0"/>
            </cx:dataLabel>
            <cx:dataLabel idx="65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500" b="0"/>
                  </a:pPr>
                  <a:r>
                    <a:rPr lang="da-DK" sz="500" b="0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Folkeoplys.puljen 1. mar.</a:t>
                  </a:r>
                </a:p>
              </cx:txPr>
              <cx:visibility seriesName="0" categoryName="1" value="0"/>
            </cx:dataLabel>
            <cx:dataLabel idx="67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b="1"/>
                  </a:pPr>
                  <a:r>
                    <a:rPr lang="da-DK" sz="800" b="1"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Januar</a:t>
                  </a:r>
                </a:p>
              </cx:txPr>
              <cx:visibility seriesName="0" categoryName="1" value="0"/>
            </cx:dataLabel>
            <cx:dataLabel idx="68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700">
                      <a:solidFill>
                        <a:schemeClr val="tx1"/>
                      </a:solidFill>
                    </a:defRPr>
                  </a:pPr>
                  <a:r>
                    <a:rPr lang="da-DK" sz="700" b="0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Medarbejderantal til forsikring/AES</a:t>
                  </a:r>
                </a:p>
              </cx:txPr>
              <cx:visibility seriesName="0" categoryName="1" value="0"/>
            </cx:dataLabel>
            <cx:dataLabel idx="70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700" b="0"/>
                  </a:pPr>
                  <a:r>
                    <a:rPr lang="da-DK" sz="700" b="0"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Fastlæg særlige feriedage</a:t>
                  </a:r>
                </a:p>
              </cx:txPr>
              <cx:visibility seriesName="0" categoryName="1" value="0"/>
            </cx:dataLabel>
            <cx:dataLabel idx="72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600"/>
                  </a:pPr>
                  <a:r>
                    <a:rPr lang="da-DK" sz="600" b="0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Calibri" panose="020F0502020204030204"/>
                    </a:rPr>
                    <a:t>Fastlæg særlige feriedage</a:t>
                  </a:r>
                </a:p>
              </cx:txPr>
              <cx:visibility seriesName="0" categoryName="1" value="0"/>
            </cx:dataLabel>
            <cx:dataLabel idx="73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1100"/>
                  </a:pPr>
                  <a:r>
                    <a:rPr lang="da-DK" sz="1100" b="1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Calibri" panose="020F0502020204030204"/>
                    </a:rPr>
                    <a:t>Fastlæg særlige feriedage</a:t>
                  </a:r>
                </a:p>
              </cx:txPr>
              <cx:visibility seriesName="0" categoryName="1" value="0"/>
            </cx:dataLabel>
            <cx:dataLabel idx="74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1100"/>
                  </a:pPr>
                  <a:r>
                    <a:rPr lang="da-DK" sz="1100" b="1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Calibri" panose="020F0502020204030204"/>
                    </a:rPr>
                    <a:t>Fastlæg særlige feriedage</a:t>
                  </a:r>
                </a:p>
              </cx:txPr>
              <cx:visibility seriesName="0" categoryName="1" value="0"/>
            </cx:dataLabel>
            <cx:dataLabel idx="75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600"/>
                  </a:pPr>
                  <a:r>
                    <a:rPr lang="da-DK" sz="600" b="0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Calibri" panose="020F0502020204030204"/>
                    </a:rPr>
                    <a:t>Fastlæg særlige feriedage</a:t>
                  </a:r>
                </a:p>
              </cx:txPr>
              <cx:visibility seriesName="0" categoryName="1" value="0"/>
            </cx:dataLabel>
            <cx:dataLabel idx="76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1100"/>
                  </a:pPr>
                  <a:r>
                    <a:rPr lang="da-DK" sz="1100" b="1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Calibri" panose="020F0502020204030204"/>
                    </a:rPr>
                    <a:t>Fastlæg særlige feriedage</a:t>
                  </a:r>
                </a:p>
              </cx:txPr>
              <cx:visibility seriesName="0" categoryName="1" value="0"/>
            </cx:dataLabel>
            <cx:dataLabel idx="77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600"/>
                  </a:pPr>
                  <a:r>
                    <a:rPr lang="da-DK" sz="600" b="0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Calibri" panose="020F0502020204030204"/>
                    </a:rPr>
                    <a:t>Fastlæg særlige feriedage</a:t>
                  </a:r>
                </a:p>
              </cx:txPr>
              <cx:visibility seriesName="0" categoryName="1" value="0"/>
            </cx:dataLabel>
            <cx:dataLabel idx="78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600"/>
                  </a:pPr>
                  <a:r>
                    <a:rPr lang="da-DK" sz="600" b="0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Calibri" panose="020F0502020204030204"/>
                    </a:rPr>
                    <a:t>Fastlæg særlige feriedage</a:t>
                  </a:r>
                </a:p>
              </cx:txPr>
              <cx:visibility seriesName="0" categoryName="1" value="0"/>
            </cx:dataLabel>
            <cx:dataLabel idx="79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600"/>
                  </a:pPr>
                  <a:r>
                    <a:rPr lang="da-DK" sz="600" b="0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Calibri" panose="020F0502020204030204"/>
                    </a:rPr>
                    <a:t>Fastlæg særlige feriedage</a:t>
                  </a:r>
                </a:p>
              </cx:txPr>
              <cx:visibility seriesName="0" categoryName="1" value="0"/>
            </cx:dataLabel>
            <cx:dataLabel idx="80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1100"/>
                  </a:pPr>
                  <a:r>
                    <a:rPr lang="da-DK" sz="1100" b="1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Calibri" panose="020F0502020204030204"/>
                    </a:rPr>
                    <a:t>Fastlæg særlige feriedage</a:t>
                  </a:r>
                </a:p>
              </cx:txPr>
              <cx:visibility seriesName="0" categoryName="1" value="0"/>
            </cx:dataLabel>
            <cx:dataLabel idx="81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600"/>
                  </a:pPr>
                  <a:r>
                    <a:rPr lang="da-DK" sz="600" b="0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Calibri" panose="020F0502020204030204"/>
                    </a:rPr>
                    <a:t>Fastlæg særlige feriedage</a:t>
                  </a:r>
                </a:p>
              </cx:txPr>
              <cx:visibility seriesName="0" categoryName="1" value="0"/>
            </cx:dataLabel>
            <cx:dataLabel idx="82">
              <cx:txPr>
                <a:bodyPr spcFirstLastPara="1" vertOverflow="ellipsis" horzOverflow="overflow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sz="600"/>
                  </a:pPr>
                  <a:r>
                    <a:rPr lang="da-DK" sz="600" b="0" i="0" u="none" strike="noStrike" baseline="0">
                      <a:ln>
                        <a:noFill/>
                      </a:ln>
                      <a:solidFill>
                        <a:schemeClr val="tx1"/>
                      </a:solidFill>
                      <a:latin typeface="Calibri" panose="020F0502020204030204"/>
                    </a:rPr>
                    <a:t>Fastlæg særlige feriedage</a:t>
                  </a:r>
                </a:p>
              </cx:txPr>
              <cx:visibility seriesName="0" categoryName="1" value="0"/>
            </cx:dataLabel>
          </cx:dataLabels>
          <cx:dataId val="0"/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0CE82C-0E27-4654-A351-8084214ADD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274EEED-04D0-4C9C-9050-7B1AEB9FD2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FF80064-57F5-4710-B96C-2237602E5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798D-2992-4028-990B-C02EADAB982F}" type="datetimeFigureOut">
              <a:rPr lang="da-DK" smtClean="0"/>
              <a:t>21-06-2022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36F6C5C-0A32-4824-BD0A-53DB213B0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8EFFF73-F052-4C90-8D8E-97B906F77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9CE6-A33C-4533-85FC-179655C35C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273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66F4BF-6996-4E5C-9BBD-8C0E1E192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CC44EAA-B9D3-4FA7-9BFF-CA0990A2A2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C38A074-38D0-4E21-ACBA-2EC1A5C45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798D-2992-4028-990B-C02EADAB982F}" type="datetimeFigureOut">
              <a:rPr lang="da-DK" smtClean="0"/>
              <a:t>21-06-2022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FAB7D7F-A75C-42E6-9F9E-9358E2C67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265A296-A5EE-49F4-AE25-B98F895E2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9CE6-A33C-4533-85FC-179655C35C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264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04AAD25F-A7CF-4787-9122-A49AC6A62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55ACFD9-4435-4E28-BDDB-521654ECD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F0BCB97-8CE2-4141-9B0B-E663C28FA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798D-2992-4028-990B-C02EADAB982F}" type="datetimeFigureOut">
              <a:rPr lang="da-DK" smtClean="0"/>
              <a:t>21-06-2022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7F286C2-5F6E-45D9-A425-C4E32B0C5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C681EBA-EFE5-4B9E-8DF6-DC2EBC83C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9CE6-A33C-4533-85FC-179655C35C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055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9AB846-A331-47A1-B0FD-81D6F3509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FE36965-3F9F-4119-A68E-D04C9B0F7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B040C4F-8197-4853-BD2A-CF3A7A2AE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798D-2992-4028-990B-C02EADAB982F}" type="datetimeFigureOut">
              <a:rPr lang="da-DK" smtClean="0"/>
              <a:t>21-06-2022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B6C6487-9D1B-4DFE-926D-38384476C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942A887-A208-4EDF-BE30-648A24148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9CE6-A33C-4533-85FC-179655C35C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8862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77EB3A-2D23-458E-862A-A8E18264E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E4784E3-8D6A-4397-A956-A29E97352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68B6FCA-F02F-495F-BB79-F8B34605C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798D-2992-4028-990B-C02EADAB982F}" type="datetimeFigureOut">
              <a:rPr lang="da-DK" smtClean="0"/>
              <a:t>21-06-2022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766E111-1732-40B6-8556-0C2961747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05CC034-F596-444F-8931-A5ED5C089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9CE6-A33C-4533-85FC-179655C35C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218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B9783D-24CB-452C-A95A-4CE1302F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F70F28-576A-4157-96F7-E89A7C3A2E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7933EF6-5ACC-4C6A-A658-2FF39D6BF8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2CAE766-32DC-4B0D-AFC2-3A92DF185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798D-2992-4028-990B-C02EADAB982F}" type="datetimeFigureOut">
              <a:rPr lang="da-DK" smtClean="0"/>
              <a:t>21-06-2022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8D2EF8B-7F23-4AC2-819B-151CA3C7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D1AB792-514C-4EB0-AFAC-7937DDDB1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9CE6-A33C-4533-85FC-179655C35C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875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D4AB41-49B6-4052-9309-F332EF64B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745DE0D-B4C7-4D61-ABFB-3679BB851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5AF313E-1490-4DA3-BAB2-95FD7E234C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3F531DD-EA8C-42B4-8E10-5E9780241C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6DD2988-AF17-4A70-A7D0-8CC284F268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D630E85E-01A4-4B92-A7BF-62CF04384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798D-2992-4028-990B-C02EADAB982F}" type="datetimeFigureOut">
              <a:rPr lang="da-DK" smtClean="0"/>
              <a:t>21-06-2022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ED09A72D-9917-4DA8-8F7D-7F7CA04D1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E1159E4C-595A-404F-935E-C7228048E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9CE6-A33C-4533-85FC-179655C35C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320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B1F5AA-9711-4F90-8807-71B5DCA22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E426EB4-3C72-4A34-9547-9E3D4FD8A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798D-2992-4028-990B-C02EADAB982F}" type="datetimeFigureOut">
              <a:rPr lang="da-DK" smtClean="0"/>
              <a:t>21-06-2022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6A1D10A-0F04-4801-B112-4277C8438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AE9FD7C-0694-42C0-ACC6-C9843EE94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9CE6-A33C-4533-85FC-179655C35C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66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2358B196-DABB-4F6F-8E67-37ECDBCB0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798D-2992-4028-990B-C02EADAB982F}" type="datetimeFigureOut">
              <a:rPr lang="da-DK" smtClean="0"/>
              <a:t>21-06-2022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B12542A-5CF6-4D88-BFF2-7315F0FD6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0714DE83-8966-4AE9-A726-4969BFA34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9CE6-A33C-4533-85FC-179655C35C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716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85E00C-2E2D-4757-87B1-3BB2A5EC7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C96080B-28EB-4033-82B8-C42D3129C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E8AC20D-7D1A-4C90-80AC-19FEA153B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832D2D8-89FB-4BD9-BED5-E044B164F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798D-2992-4028-990B-C02EADAB982F}" type="datetimeFigureOut">
              <a:rPr lang="da-DK" smtClean="0"/>
              <a:t>21-06-2022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F382187-BAA6-4817-B8DB-E1131CFF0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066EB76-7C21-4A79-9A21-920D5269B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9CE6-A33C-4533-85FC-179655C35C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915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CCAF89-1C7F-4FD4-B12A-B975F9B79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46CA8EC4-A2D6-474C-87F7-464828D70C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996BCA1-7A4F-43BD-AD8C-12CC406CB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8D8FB67-AC09-4DB6-9F03-87B0AB0EE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798D-2992-4028-990B-C02EADAB982F}" type="datetimeFigureOut">
              <a:rPr lang="da-DK" smtClean="0"/>
              <a:t>21-06-2022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8CA2FF8-0913-4E9D-A893-6C8DE4012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31CD8EF-7C16-4669-AF1C-6636E72B0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9CE6-A33C-4533-85FC-179655C35C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565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C6391D5F-90F6-4236-9CFE-6EF332E4A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4686078-B158-469C-99F4-6C875A3FF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5004E90-A08C-428C-B5EC-F034363DD5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3798D-2992-4028-990B-C02EADAB982F}" type="datetimeFigureOut">
              <a:rPr lang="da-DK" smtClean="0"/>
              <a:t>21-06-2022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EB5F2EA-21A7-4C06-AAA3-09798E2BE5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20EDD08-B7F8-4382-A073-C69976D2CE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F9CE6-A33C-4533-85FC-179655C35C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153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6" name="Diagram 5">
                <a:extLst>
                  <a:ext uri="{FF2B5EF4-FFF2-40B4-BE49-F238E27FC236}">
                    <a16:creationId xmlns:a16="http://schemas.microsoft.com/office/drawing/2014/main" id="{78D8031C-1052-4720-A0C4-DE205FD141BD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726470120"/>
                  </p:ext>
                </p:extLst>
              </p:nvPr>
            </p:nvGraphicFramePr>
            <p:xfrm>
              <a:off x="66675" y="-28576"/>
              <a:ext cx="12125325" cy="688657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6" name="Diagram 5">
                <a:extLst>
                  <a:ext uri="{FF2B5EF4-FFF2-40B4-BE49-F238E27FC236}">
                    <a16:creationId xmlns:a16="http://schemas.microsoft.com/office/drawing/2014/main" id="{78D8031C-1052-4720-A0C4-DE205FD141B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75" y="-28576"/>
                <a:ext cx="12125325" cy="6886576"/>
              </a:xfrm>
              <a:prstGeom prst="rect">
                <a:avLst/>
              </a:prstGeom>
            </p:spPr>
          </p:pic>
        </mc:Fallback>
      </mc:AlternateContent>
      <p:sp>
        <p:nvSpPr>
          <p:cNvPr id="4" name="Tekstfelt 3">
            <a:extLst>
              <a:ext uri="{FF2B5EF4-FFF2-40B4-BE49-F238E27FC236}">
                <a16:creationId xmlns:a16="http://schemas.microsoft.com/office/drawing/2014/main" id="{3DD6133E-52A8-4318-B27E-C293629D0C1D}"/>
              </a:ext>
            </a:extLst>
          </p:cNvPr>
          <p:cNvSpPr txBox="1"/>
          <p:nvPr/>
        </p:nvSpPr>
        <p:spPr>
          <a:xfrm>
            <a:off x="5448299" y="3091546"/>
            <a:ext cx="1362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accent1">
                    <a:lumMod val="75000"/>
                  </a:schemeClr>
                </a:solidFill>
                <a:latin typeface="Franklin Gothic Heavy" panose="020B0903020102020204" pitchFamily="34" charset="0"/>
              </a:rPr>
              <a:t>Årshjul for højskole-administration</a:t>
            </a:r>
          </a:p>
        </p:txBody>
      </p:sp>
    </p:spTree>
    <p:extLst>
      <p:ext uri="{BB962C8B-B14F-4D97-AF65-F5344CB8AC3E}">
        <p14:creationId xmlns:p14="http://schemas.microsoft.com/office/powerpoint/2010/main" val="4001750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14391E95F01124085F87057723EA55C" ma:contentTypeVersion="12" ma:contentTypeDescription="Opret et nyt dokument." ma:contentTypeScope="" ma:versionID="720c7bc5bffe231fe0f86a6ffccf0637">
  <xsd:schema xmlns:xsd="http://www.w3.org/2001/XMLSchema" xmlns:xs="http://www.w3.org/2001/XMLSchema" xmlns:p="http://schemas.microsoft.com/office/2006/metadata/properties" xmlns:ns2="272a828f-664e-4d8d-bf28-c06405a345ac" xmlns:ns3="f53ec622-535a-43fa-83b2-328a3f5aef22" targetNamespace="http://schemas.microsoft.com/office/2006/metadata/properties" ma:root="true" ma:fieldsID="fc26fa65bc550e11dedb8c1a96683b50" ns2:_="" ns3:_="">
    <xsd:import namespace="272a828f-664e-4d8d-bf28-c06405a345ac"/>
    <xsd:import namespace="f53ec622-535a-43fa-83b2-328a3f5aef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2a828f-664e-4d8d-bf28-c06405a345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3ec622-535a-43fa-83b2-328a3f5aef2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68C179-F7FF-4A20-924A-57AC2BD76B6E}">
  <ds:schemaRefs>
    <ds:schemaRef ds:uri="http://schemas.microsoft.com/office/2006/metadata/properties"/>
    <ds:schemaRef ds:uri="f53ec622-535a-43fa-83b2-328a3f5aef22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272a828f-664e-4d8d-bf28-c06405a345ac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A7DA316-5088-41C0-9ACD-B7D95EF3CC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2a828f-664e-4d8d-bf28-c06405a345ac"/>
    <ds:schemaRef ds:uri="f53ec622-535a-43fa-83b2-328a3f5aef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E3E349-A14C-453C-B242-EBE556866D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Heavy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Barbara Højlund Jacobsen</dc:creator>
  <cp:lastModifiedBy>Barbara Højlund Jacobsen</cp:lastModifiedBy>
  <cp:revision>2</cp:revision>
  <cp:lastPrinted>2022-04-05T12:54:56Z</cp:lastPrinted>
  <dcterms:created xsi:type="dcterms:W3CDTF">2022-03-16T12:05:33Z</dcterms:created>
  <dcterms:modified xsi:type="dcterms:W3CDTF">2022-06-21T11:03:02Z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0x010100F14391E95F01124085F87057723EA55C</vt:lpwstr>
  </property>
</Properties>
</file>